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98" r:id="rId3"/>
    <p:sldId id="331" r:id="rId4"/>
    <p:sldId id="332" r:id="rId5"/>
    <p:sldId id="333" r:id="rId6"/>
    <p:sldId id="334" r:id="rId7"/>
    <p:sldId id="335" r:id="rId8"/>
    <p:sldId id="336" r:id="rId9"/>
    <p:sldId id="337" r:id="rId10"/>
    <p:sldId id="33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A4E6"/>
    <a:srgbClr val="CC00FF"/>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502" autoAdjust="0"/>
  </p:normalViewPr>
  <p:slideViewPr>
    <p:cSldViewPr snapToGrid="0">
      <p:cViewPr>
        <p:scale>
          <a:sx n="70" d="100"/>
          <a:sy n="70" d="100"/>
        </p:scale>
        <p:origin x="-702"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B42BFF-424F-4734-BDF5-6A4BC413651A}" type="datetimeFigureOut">
              <a:rPr lang="en-US" smtClean="0"/>
              <a:t>11/24/2020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E5D93-377C-4C31-92BF-7F7CED471544}" type="slidenum">
              <a:rPr lang="en-US" smtClean="0"/>
              <a:t>‹#›</a:t>
            </a:fld>
            <a:endParaRPr lang="en-US"/>
          </a:p>
        </p:txBody>
      </p:sp>
    </p:spTree>
    <p:extLst>
      <p:ext uri="{BB962C8B-B14F-4D97-AF65-F5344CB8AC3E}">
        <p14:creationId xmlns:p14="http://schemas.microsoft.com/office/powerpoint/2010/main" val="3302982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3E5D93-377C-4C31-92BF-7F7CED471544}" type="slidenum">
              <a:rPr lang="en-US" smtClean="0"/>
              <a:t>1</a:t>
            </a:fld>
            <a:endParaRPr lang="en-US"/>
          </a:p>
        </p:txBody>
      </p:sp>
    </p:spTree>
    <p:extLst>
      <p:ext uri="{BB962C8B-B14F-4D97-AF65-F5344CB8AC3E}">
        <p14:creationId xmlns:p14="http://schemas.microsoft.com/office/powerpoint/2010/main" val="220607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Criminal acts for a long time have plagued humanity. Since the beginning of civilization, many people have had several questions on the drives and behaviors propelling criminal acts (Hagan &amp; Daigle, 2018). People who had been found indulging in the criminal acts gave unique reasons and contradicting responses that raised a lot of concern. As a result, criminologists and other experts from other related fields of psychology, sociology, and healthcare worked collaboratively proposed various theories in underscoring the underlying causes of criminal behaviors. Also, Hagan &amp; Daigle (2018) pinpoints the current trends on criminal behavior examination coupled with the advent of sophisticated technology as the contributing factors for the evolution of new theories. Social learning theory, labeling theory, Biological theories, Rational Choice Theory among other theories came into use to unveil the controversy of the predisposing motives to the criminal acts (Hagan &amp; Daigle, 2018). This presentation therefore will examine the various theories proposed by the criminologists and other experts within the related fields in their quest to explain the root motives underlying criminal behaviors thus helping find better solutions for criminal acts.</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2</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Social learning theory is one of the best theories that attempt to explain criminal behavior and motivations. The theory holds on the social environment of a person as the key determinant for noncriminal or criminal behaviors (Fox, 2017). Individuals develop the motive to commit crimes following their associations with a certain group of people. For example, bringing up a child in a family where the parents display much violence is likely to make the children respond to the problems with a lot of violence too. Fox (2017) admits that child exposure to violent acts triggers the preexisting biological and sociological factors that later predispose the child to aggressive behaviors and criminal acts.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Also, social exposure or association with peers through differential reinforcements makes individuals susceptible to leaning criminal acts. As Fox (2017) suggests, with positive and negative reinforcements, individuals find themselves in the trap of criminal acts. For instance, giving a person a lot of money may prompt him or her to join a criminal group for the desire to make more money. Pleasurable feelings resulting from the use of drugs as well as reinforce a person to start participating in criminal practices. Therefore, differential reinforcement for crime makes a person more likely to indulge in subsequent crimes once he or she is found in similar predisposing situations.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3</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Labeling theory is another criminal theory. The theory points to the role of those in power as the determinant of what constitutes a crime (Nicholson, &amp; Higgins, 2017). The theory, therefore, works based on “once a criminal, always a criminal.’’ Individuals displaying deviant behavior are always labeled by those in authority as criminals. In so doing, the person gets stigmatized by society at large based on his or her label as a criminal. Subsequently, society snatches off his or her opportunities. In response, people will alienate themselves and further indulge in more criminal behaviors. Parents are excellent examples of authority that can ignite criminal behavior. For instance, a child can engage in criminal acts like theft when the parent labels him or her as a thief.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4</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Strain theory also helps explain the motives behind criminal behaviors. The theory attests that stressors or strains increase a person's likelihood to engage in crime (</a:t>
            </a:r>
            <a:r>
              <a:rPr lang="en-US" sz="1200" kern="1200" dirty="0" err="1" smtClean="0">
                <a:solidFill>
                  <a:schemeClr val="tx1"/>
                </a:solidFill>
                <a:effectLst/>
                <a:latin typeface="+mn-lt"/>
                <a:ea typeface="+mn-ea"/>
                <a:cs typeface="+mn-cs"/>
              </a:rPr>
              <a:t>Thaxton</a:t>
            </a:r>
            <a:r>
              <a:rPr lang="en-US" sz="1200" kern="1200" dirty="0" smtClean="0">
                <a:solidFill>
                  <a:schemeClr val="tx1"/>
                </a:solidFill>
                <a:effectLst/>
                <a:latin typeface="+mn-lt"/>
                <a:ea typeface="+mn-ea"/>
                <a:cs typeface="+mn-cs"/>
              </a:rPr>
              <a:t> &amp; Agnew, 2018). Personal strains are often associated with negative emotions. Frustrations and anger take control as a person battle to achieve whatever he or she wants in life. As a result, many people will consider crime as the best way to escape the strains. Similarly, the theory approved on the failure to achieve aspirations in life. According to </a:t>
            </a:r>
            <a:r>
              <a:rPr lang="en-US" sz="1200" kern="1200" dirty="0" err="1" smtClean="0">
                <a:solidFill>
                  <a:schemeClr val="tx1"/>
                </a:solidFill>
                <a:effectLst/>
                <a:latin typeface="+mn-lt"/>
                <a:ea typeface="+mn-ea"/>
                <a:cs typeface="+mn-cs"/>
              </a:rPr>
              <a:t>Thaxton</a:t>
            </a:r>
            <a:r>
              <a:rPr lang="en-US" sz="1200" kern="1200" dirty="0" smtClean="0">
                <a:solidFill>
                  <a:schemeClr val="tx1"/>
                </a:solidFill>
                <a:effectLst/>
                <a:latin typeface="+mn-lt"/>
                <a:ea typeface="+mn-ea"/>
                <a:cs typeface="+mn-cs"/>
              </a:rPr>
              <a:t> &amp; Agnew (2018), lack of equal opportunities makes people fail to accomplish their aspirations. On the other hand, when people work hard and either end up failing due to delayed gratification or because of society's high expectations, they attempt crime to alleviate the negative emotions. For example, youths undergoing unemployment crisis may indulge in theft cases to get money and use it for personal gain. Strain theory, therefore, justifies strain as an underlying factor to crime.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5</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Rational Choice Theory bases its argument on classical criminology's fundamental tenets. The theory states that people deliberately choose a given behavior (Clarke &amp; </a:t>
            </a:r>
            <a:r>
              <a:rPr lang="en-US" sz="1200" kern="1200" dirty="0" err="1" smtClean="0">
                <a:solidFill>
                  <a:schemeClr val="tx1"/>
                </a:solidFill>
                <a:effectLst/>
                <a:latin typeface="+mn-lt"/>
                <a:ea typeface="+mn-ea"/>
                <a:cs typeface="+mn-cs"/>
              </a:rPr>
              <a:t>Felson</a:t>
            </a:r>
            <a:r>
              <a:rPr lang="en-US" sz="1200" kern="1200" dirty="0" smtClean="0">
                <a:solidFill>
                  <a:schemeClr val="tx1"/>
                </a:solidFill>
                <a:effectLst/>
                <a:latin typeface="+mn-lt"/>
                <a:ea typeface="+mn-ea"/>
                <a:cs typeface="+mn-cs"/>
              </a:rPr>
              <a:t>, 2017). The behavior choice is always motivated by pleasurable acts and the idea to avoid pain in life. Therefore, by the fact that crime is most rewarding, fun, and satisfying in a fast manner, many individuals end up succumbing to it. In that regard, the theory strongly holds that individuals are rational beings who can modify or control their behavior.  For example, before a person indulges in any criminal activity, he or she will weigh the options of getting caught, the severity of the punishment expected, and the gain of the crime. The theory thus underscores the fact that individuals should be held accountable and responsible for any criminal act.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6</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Social control theory is another criminal theory that affirms that the school and family ties among other societal aspects serve better in diminishing an individual's ameliorate for undesirable behaviors. Therefore, failing to establish strong bonds among the family, school and other social aspects with the younger individuals breeds criminal acts in societies. The family and social bonds act as the constraints on criminal acts. For example, a child brought up in a family where there are spelt out rules, as well as parental monitoring, grows up knowing what is expected of him or her. </a:t>
            </a:r>
            <a:r>
              <a:rPr lang="en-GB" sz="1200" kern="1200" dirty="0" smtClean="0">
                <a:solidFill>
                  <a:schemeClr val="tx1"/>
                </a:solidFill>
                <a:effectLst/>
                <a:latin typeface="+mn-lt"/>
                <a:ea typeface="+mn-ea"/>
                <a:cs typeface="+mn-cs"/>
              </a:rPr>
              <a:t>Social contracts or agreements among the people in society can determine the extent of deviant behaviours </a:t>
            </a:r>
            <a:r>
              <a:rPr lang="en-US" sz="1200" kern="1200" dirty="0" smtClean="0">
                <a:solidFill>
                  <a:schemeClr val="tx1"/>
                </a:solidFill>
                <a:effectLst/>
                <a:latin typeface="+mn-lt"/>
                <a:ea typeface="+mn-ea"/>
                <a:cs typeface="+mn-cs"/>
              </a:rPr>
              <a:t>(Han et al., 2016)</a:t>
            </a:r>
            <a:r>
              <a:rPr lang="en-GB" sz="1200" kern="1200" dirty="0" smtClean="0">
                <a:solidFill>
                  <a:schemeClr val="tx1"/>
                </a:solidFill>
                <a:effectLst/>
                <a:latin typeface="+mn-lt"/>
                <a:ea typeface="+mn-ea"/>
                <a:cs typeface="+mn-cs"/>
              </a:rPr>
              <a:t>.   For instance, families that tolerate criminal acts are likely to reinforce this behaviour.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7</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wrap it all, people's indulgence in criminal acts is not by chance. As criminologists and other psychologists put it in the theories, people committal of crimes is by choice. Life aspirations, peer influence, desire to escape life stressors coupled with social factors often subject people to criminal activities. As such, criminologists should look for better ways to sensitize people and thus help curb the menace. Generally, these theories are applicable in various fields. </a:t>
            </a:r>
            <a:r>
              <a:rPr lang="en-GB" sz="1200" kern="1200" dirty="0" smtClean="0">
                <a:solidFill>
                  <a:schemeClr val="tx1"/>
                </a:solidFill>
                <a:effectLst/>
                <a:latin typeface="+mn-lt"/>
                <a:ea typeface="+mn-ea"/>
                <a:cs typeface="+mn-cs"/>
              </a:rPr>
              <a:t>These theories are important because they shape measures taken to control criminal activities or for rehabilitation. </a:t>
            </a:r>
            <a:r>
              <a:rPr lang="en-US" sz="1200" kern="1200" dirty="0" smtClean="0">
                <a:solidFill>
                  <a:schemeClr val="tx1"/>
                </a:solidFill>
                <a:effectLst/>
                <a:latin typeface="+mn-lt"/>
                <a:ea typeface="+mn-ea"/>
                <a:cs typeface="+mn-cs"/>
              </a:rPr>
              <a:t>These theories also help to understand the influences of human behavior. For instance, influences such as poverty can be grouped as economic constraints that motivate crime. These theories are also applicable in criminal justice system since they can be used to interpret crime. It is crucial to understand the weaknesses of these theories in order to determine their relevance and accuracy.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8</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9</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10</a:t>
            </a:fld>
            <a:endParaRPr lang="en-US"/>
          </a:p>
        </p:txBody>
      </p:sp>
    </p:spTree>
    <p:extLst>
      <p:ext uri="{BB962C8B-B14F-4D97-AF65-F5344CB8AC3E}">
        <p14:creationId xmlns:p14="http://schemas.microsoft.com/office/powerpoint/2010/main" val="1088228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11/24/2020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11/24/2020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11/24/2020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11/24/2020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11/24/2020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11/24/2020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067" y="1020431"/>
            <a:ext cx="10993549" cy="1475013"/>
          </a:xfrm>
        </p:spPr>
        <p:txBody>
          <a:bodyPr>
            <a:normAutofit/>
          </a:bodyPr>
          <a:lstStyle/>
          <a:p>
            <a:pPr algn="ctr"/>
            <a:r>
              <a:rPr lang="en-US" sz="4000" dirty="0"/>
              <a:t>Criminal Theories</a:t>
            </a:r>
            <a:r>
              <a:rPr lang="en-GB" sz="4000" dirty="0"/>
              <a:t/>
            </a:r>
            <a:br>
              <a:rPr lang="en-GB" sz="4000" dirty="0"/>
            </a:br>
            <a:endParaRPr lang="en-US" sz="3800" b="1" dirty="0"/>
          </a:p>
        </p:txBody>
      </p:sp>
      <p:sp>
        <p:nvSpPr>
          <p:cNvPr id="3" name="Subtitle 2"/>
          <p:cNvSpPr>
            <a:spLocks noGrp="1"/>
          </p:cNvSpPr>
          <p:nvPr>
            <p:ph type="subTitle" idx="1"/>
          </p:nvPr>
        </p:nvSpPr>
        <p:spPr>
          <a:xfrm>
            <a:off x="4760221" y="3599543"/>
            <a:ext cx="2891243" cy="1538057"/>
          </a:xfrm>
        </p:spPr>
        <p:txBody>
          <a:bodyPr>
            <a:normAutofit lnSpcReduction="10000"/>
          </a:bodyPr>
          <a:lstStyle/>
          <a:p>
            <a:pPr algn="ctr"/>
            <a:r>
              <a:rPr lang="en-US" sz="1800" dirty="0" smtClean="0">
                <a:solidFill>
                  <a:schemeClr val="bg1"/>
                </a:solidFill>
              </a:rPr>
              <a:t>Student’s Name</a:t>
            </a:r>
          </a:p>
          <a:p>
            <a:pPr algn="ctr"/>
            <a:r>
              <a:rPr lang="en-US" sz="1800" dirty="0" smtClean="0">
                <a:solidFill>
                  <a:schemeClr val="bg1"/>
                </a:solidFill>
              </a:rPr>
              <a:t>Class Name</a:t>
            </a:r>
          </a:p>
          <a:p>
            <a:pPr algn="ctr"/>
            <a:r>
              <a:rPr lang="en-US" sz="1800" dirty="0" smtClean="0">
                <a:solidFill>
                  <a:schemeClr val="bg1"/>
                </a:solidFill>
              </a:rPr>
              <a:t>Section Number</a:t>
            </a:r>
          </a:p>
          <a:p>
            <a:pPr algn="ctr"/>
            <a:r>
              <a:rPr lang="en-US" sz="1800" dirty="0" smtClean="0">
                <a:solidFill>
                  <a:schemeClr val="bg1"/>
                </a:solidFill>
              </a:rPr>
              <a:t>Date </a:t>
            </a:r>
            <a:endParaRPr lang="en-US" sz="1800" dirty="0" smtClean="0">
              <a:solidFill>
                <a:schemeClr val="bg1"/>
              </a:solidFill>
            </a:endParaRPr>
          </a:p>
        </p:txBody>
      </p:sp>
    </p:spTree>
    <p:extLst>
      <p:ext uri="{BB962C8B-B14F-4D97-AF65-F5344CB8AC3E}">
        <p14:creationId xmlns:p14="http://schemas.microsoft.com/office/powerpoint/2010/main" val="389469827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Introduction</a:t>
            </a:r>
            <a:endParaRPr lang="en-US" dirty="0"/>
          </a:p>
        </p:txBody>
      </p:sp>
      <p:sp>
        <p:nvSpPr>
          <p:cNvPr id="3" name="Content Placeholder 2"/>
          <p:cNvSpPr>
            <a:spLocks noGrp="1"/>
          </p:cNvSpPr>
          <p:nvPr>
            <p:ph idx="1"/>
          </p:nvPr>
        </p:nvSpPr>
        <p:spPr>
          <a:xfrm>
            <a:off x="435429" y="2017487"/>
            <a:ext cx="10632374" cy="4840514"/>
          </a:xfrm>
          <a:solidFill>
            <a:srgbClr val="FFC000"/>
          </a:solidFill>
        </p:spPr>
        <p:txBody>
          <a:bodyPr>
            <a:normAutofit/>
          </a:bodyPr>
          <a:lstStyle/>
          <a:p>
            <a:pPr lvl="1">
              <a:buFont typeface="Wingdings" pitchFamily="2" charset="2"/>
              <a:buChar char="§"/>
            </a:pPr>
            <a:r>
              <a:rPr lang="en-US" dirty="0"/>
              <a:t>Criminal acts for a long time have plagued humanity. </a:t>
            </a:r>
            <a:endParaRPr lang="en-US" dirty="0" smtClean="0"/>
          </a:p>
          <a:p>
            <a:pPr lvl="1">
              <a:buFont typeface="Wingdings" pitchFamily="2" charset="2"/>
              <a:buChar char="§"/>
            </a:pPr>
            <a:r>
              <a:rPr lang="en-US" dirty="0"/>
              <a:t>people have had several questions on the drives and behaviors propelling criminal acts (Hagan &amp; Daigle, 2018). </a:t>
            </a:r>
            <a:endParaRPr lang="en-US" dirty="0" smtClean="0"/>
          </a:p>
          <a:p>
            <a:pPr lvl="1">
              <a:buFont typeface="Wingdings" pitchFamily="2" charset="2"/>
              <a:buChar char="§"/>
            </a:pPr>
            <a:r>
              <a:rPr lang="en-US" dirty="0"/>
              <a:t>criminologists and other experts from other related fields of psychology, sociology, and healthcare worked collaboratively proposed various theories in underscoring the underlying causes of criminal behaviors. </a:t>
            </a:r>
            <a:endParaRPr lang="en-US" dirty="0"/>
          </a:p>
          <a:p>
            <a:pPr lvl="1">
              <a:buFont typeface="Wingdings" pitchFamily="2" charset="2"/>
              <a:buChar char="§"/>
            </a:pPr>
            <a:r>
              <a:rPr lang="en-US" dirty="0" smtClean="0"/>
              <a:t>Some of the criminal theories  include social </a:t>
            </a:r>
            <a:r>
              <a:rPr lang="en-US" dirty="0"/>
              <a:t>learning theory, labeling theory, </a:t>
            </a:r>
            <a:r>
              <a:rPr lang="en-US" dirty="0" smtClean="0"/>
              <a:t>biological </a:t>
            </a:r>
            <a:r>
              <a:rPr lang="en-US" dirty="0"/>
              <a:t>theories, </a:t>
            </a:r>
            <a:r>
              <a:rPr lang="en-US" dirty="0" smtClean="0"/>
              <a:t> and rational </a:t>
            </a:r>
            <a:r>
              <a:rPr lang="en-US" dirty="0"/>
              <a:t>c</a:t>
            </a:r>
            <a:r>
              <a:rPr lang="en-US" dirty="0" smtClean="0"/>
              <a:t>hoice theory. </a:t>
            </a:r>
          </a:p>
          <a:p>
            <a:pPr lvl="1">
              <a:buFont typeface="Wingdings" pitchFamily="2" charset="2"/>
              <a:buChar char="§"/>
            </a:pPr>
            <a:r>
              <a:rPr lang="en-US" dirty="0" smtClean="0"/>
              <a:t>Criminal theories are controversial since they have weaknesses. </a:t>
            </a:r>
          </a:p>
          <a:p>
            <a:pPr lvl="1">
              <a:buFont typeface="Wingdings" pitchFamily="2" charset="2"/>
              <a:buChar char="§"/>
            </a:pPr>
            <a:r>
              <a:rPr lang="en-US" dirty="0"/>
              <a:t>This </a:t>
            </a:r>
            <a:r>
              <a:rPr lang="en-US" dirty="0" smtClean="0"/>
              <a:t>presentation </a:t>
            </a:r>
            <a:r>
              <a:rPr lang="en-US" dirty="0"/>
              <a:t>therefore will examine the various theories proposed by the criminologists and other experts within the related fields in their quest to explain the root motives underlying criminal behaviors thus helping find better solutions for criminal acts</a:t>
            </a:r>
            <a:r>
              <a:rPr lang="en-US" dirty="0" smtClean="0"/>
              <a:t>.</a:t>
            </a:r>
            <a:r>
              <a:rPr lang="en-US" dirty="0"/>
              <a:t> </a:t>
            </a:r>
            <a:endParaRPr lang="en-GB" dirty="0"/>
          </a:p>
        </p:txBody>
      </p:sp>
    </p:spTree>
    <p:extLst>
      <p:ext uri="{BB962C8B-B14F-4D97-AF65-F5344CB8AC3E}">
        <p14:creationId xmlns:p14="http://schemas.microsoft.com/office/powerpoint/2010/main" val="278208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656" y="-259749"/>
            <a:ext cx="7704667" cy="1981200"/>
          </a:xfrm>
        </p:spPr>
        <p:txBody>
          <a:bodyPr/>
          <a:lstStyle/>
          <a:p>
            <a:pPr algn="ctr"/>
            <a:r>
              <a:rPr lang="en-US" b="1" dirty="0"/>
              <a:t>Social Learning Theory</a:t>
            </a:r>
            <a:r>
              <a:rPr lang="en-GB" dirty="0"/>
              <a:t/>
            </a:r>
            <a:br>
              <a:rPr lang="en-GB" dirty="0"/>
            </a:br>
            <a:endParaRPr lang="en-US" dirty="0"/>
          </a:p>
        </p:txBody>
      </p:sp>
      <p:sp>
        <p:nvSpPr>
          <p:cNvPr id="3" name="Content Placeholder 2"/>
          <p:cNvSpPr>
            <a:spLocks noGrp="1"/>
          </p:cNvSpPr>
          <p:nvPr>
            <p:ph idx="1"/>
          </p:nvPr>
        </p:nvSpPr>
        <p:spPr>
          <a:xfrm>
            <a:off x="435428" y="2017487"/>
            <a:ext cx="11309267" cy="4840514"/>
          </a:xfrm>
          <a:solidFill>
            <a:srgbClr val="FFC000"/>
          </a:solidFill>
        </p:spPr>
        <p:txBody>
          <a:bodyPr>
            <a:normAutofit/>
          </a:bodyPr>
          <a:lstStyle/>
          <a:p>
            <a:pPr lvl="1"/>
            <a:r>
              <a:rPr lang="en-US" dirty="0"/>
              <a:t>The theory holds on the social environment of a person as the key determinant for noncriminal or criminal behaviors (Fox, 2017</a:t>
            </a:r>
            <a:r>
              <a:rPr lang="en-US" dirty="0" smtClean="0"/>
              <a:t>).</a:t>
            </a:r>
          </a:p>
          <a:p>
            <a:pPr lvl="1"/>
            <a:r>
              <a:rPr lang="en-US" dirty="0"/>
              <a:t>Individuals develop the motive to commit crimes following their associations with a certain group of people. </a:t>
            </a:r>
            <a:endParaRPr lang="en-US" dirty="0" smtClean="0"/>
          </a:p>
          <a:p>
            <a:pPr lvl="1"/>
            <a:r>
              <a:rPr lang="en-US" dirty="0"/>
              <a:t>C</a:t>
            </a:r>
            <a:r>
              <a:rPr lang="en-US" dirty="0" smtClean="0"/>
              <a:t>hild </a:t>
            </a:r>
            <a:r>
              <a:rPr lang="en-US" dirty="0"/>
              <a:t>exposure to violent acts triggers the preexisting biological and sociological factors that later predispose the child to aggressive behaviors and criminal acts.  </a:t>
            </a:r>
            <a:endParaRPr lang="en-US" dirty="0" smtClean="0"/>
          </a:p>
          <a:p>
            <a:pPr lvl="1"/>
            <a:r>
              <a:rPr lang="en-US" dirty="0"/>
              <a:t>S</a:t>
            </a:r>
            <a:r>
              <a:rPr lang="en-US" dirty="0" smtClean="0"/>
              <a:t>ocial </a:t>
            </a:r>
            <a:r>
              <a:rPr lang="en-US" dirty="0"/>
              <a:t>exposure or association with peers through differential reinforcements makes individuals susceptible to leaning criminal acts</a:t>
            </a:r>
            <a:r>
              <a:rPr lang="en-US" dirty="0" smtClean="0"/>
              <a:t>.</a:t>
            </a:r>
          </a:p>
          <a:p>
            <a:pPr lvl="1"/>
            <a:r>
              <a:rPr lang="en-US" dirty="0" smtClean="0"/>
              <a:t>With positive </a:t>
            </a:r>
            <a:r>
              <a:rPr lang="en-US" dirty="0"/>
              <a:t>and negative reinforcements, individuals find themselves in the trap of criminal acts. </a:t>
            </a:r>
            <a:endParaRPr lang="en-US" dirty="0" smtClean="0"/>
          </a:p>
          <a:p>
            <a:pPr lvl="1"/>
            <a:r>
              <a:rPr lang="en-US" dirty="0"/>
              <a:t>Pleasurable feelings resulting from the use of drugs as well as reinforce a person to start participating in criminal practices. </a:t>
            </a:r>
            <a:r>
              <a:rPr lang="en-GB" dirty="0"/>
              <a:t> </a:t>
            </a:r>
            <a:endParaRPr lang="en-US" dirty="0" smtClean="0"/>
          </a:p>
        </p:txBody>
      </p:sp>
    </p:spTree>
    <p:extLst>
      <p:ext uri="{BB962C8B-B14F-4D97-AF65-F5344CB8AC3E}">
        <p14:creationId xmlns:p14="http://schemas.microsoft.com/office/powerpoint/2010/main" val="27443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361" y="-232454"/>
            <a:ext cx="7704667" cy="1981200"/>
          </a:xfrm>
        </p:spPr>
        <p:txBody>
          <a:bodyPr/>
          <a:lstStyle/>
          <a:p>
            <a:pPr algn="ctr"/>
            <a:r>
              <a:rPr lang="en-US" b="1" dirty="0"/>
              <a:t>Labeling theory</a:t>
            </a:r>
            <a:r>
              <a:rPr lang="en-GB" dirty="0"/>
              <a:t/>
            </a:r>
            <a:br>
              <a:rPr lang="en-GB" dirty="0"/>
            </a:br>
            <a:endParaRPr lang="en-US" dirty="0"/>
          </a:p>
        </p:txBody>
      </p:sp>
      <p:sp>
        <p:nvSpPr>
          <p:cNvPr id="3" name="Content Placeholder 2"/>
          <p:cNvSpPr>
            <a:spLocks noGrp="1"/>
          </p:cNvSpPr>
          <p:nvPr>
            <p:ph idx="1"/>
          </p:nvPr>
        </p:nvSpPr>
        <p:spPr>
          <a:xfrm>
            <a:off x="435429" y="2017487"/>
            <a:ext cx="11321142" cy="4462141"/>
          </a:xfrm>
          <a:solidFill>
            <a:srgbClr val="FFC000"/>
          </a:solidFill>
        </p:spPr>
        <p:txBody>
          <a:bodyPr>
            <a:normAutofit/>
          </a:bodyPr>
          <a:lstStyle/>
          <a:p>
            <a:pPr lvl="1">
              <a:buFont typeface="Wingdings" pitchFamily="2" charset="2"/>
              <a:buChar char="§"/>
            </a:pPr>
            <a:r>
              <a:rPr lang="en-US" dirty="0"/>
              <a:t>The theory points to the role of those in power as the determinant of what constitutes a crime (Nicholson, &amp; Higgins, 2017). </a:t>
            </a:r>
            <a:endParaRPr lang="en-US" dirty="0" smtClean="0"/>
          </a:p>
          <a:p>
            <a:pPr lvl="1">
              <a:buFont typeface="Wingdings" pitchFamily="2" charset="2"/>
              <a:buChar char="§"/>
            </a:pPr>
            <a:r>
              <a:rPr lang="en-US" dirty="0"/>
              <a:t>The theory, therefore, works based on “once a criminal, always a criminal</a:t>
            </a:r>
            <a:r>
              <a:rPr lang="en-US" dirty="0" smtClean="0"/>
              <a:t>.’’</a:t>
            </a:r>
          </a:p>
          <a:p>
            <a:pPr lvl="1">
              <a:buFont typeface="Wingdings" pitchFamily="2" charset="2"/>
              <a:buChar char="§"/>
            </a:pPr>
            <a:r>
              <a:rPr lang="en-US" dirty="0"/>
              <a:t>Individuals displaying deviant behavior are always labeled by those in authority as criminals. </a:t>
            </a:r>
            <a:endParaRPr lang="en-US" dirty="0" smtClean="0"/>
          </a:p>
          <a:p>
            <a:pPr lvl="1">
              <a:buFont typeface="Wingdings" pitchFamily="2" charset="2"/>
              <a:buChar char="§"/>
            </a:pPr>
            <a:r>
              <a:rPr lang="en-US" dirty="0"/>
              <a:t>P</a:t>
            </a:r>
            <a:r>
              <a:rPr lang="en-US" dirty="0" smtClean="0"/>
              <a:t>erson </a:t>
            </a:r>
            <a:r>
              <a:rPr lang="en-US" dirty="0"/>
              <a:t>gets stigmatized by society at large based on his or her label as a criminal. </a:t>
            </a:r>
            <a:endParaRPr lang="en-US" dirty="0" smtClean="0"/>
          </a:p>
          <a:p>
            <a:pPr lvl="1">
              <a:buFont typeface="Wingdings" pitchFamily="2" charset="2"/>
              <a:buChar char="§"/>
            </a:pPr>
            <a:r>
              <a:rPr lang="en-US" dirty="0" smtClean="0"/>
              <a:t>Individuals who are labeled alienate themselves and </a:t>
            </a:r>
            <a:r>
              <a:rPr lang="en-US" dirty="0"/>
              <a:t>further indulge in more criminal behaviors</a:t>
            </a:r>
            <a:r>
              <a:rPr lang="en-US" dirty="0" smtClean="0"/>
              <a:t>.</a:t>
            </a:r>
          </a:p>
          <a:p>
            <a:pPr lvl="1">
              <a:buFont typeface="Wingdings" pitchFamily="2" charset="2"/>
              <a:buChar char="§"/>
            </a:pPr>
            <a:r>
              <a:rPr lang="en-US" dirty="0" smtClean="0"/>
              <a:t>Parents are  excellent examples of authority that can ignit</a:t>
            </a:r>
            <a:r>
              <a:rPr lang="en-US" dirty="0" smtClean="0"/>
              <a:t>e criminal behavior. </a:t>
            </a:r>
            <a:endParaRPr lang="en-US" dirty="0" smtClean="0"/>
          </a:p>
        </p:txBody>
      </p:sp>
    </p:spTree>
    <p:extLst>
      <p:ext uri="{BB962C8B-B14F-4D97-AF65-F5344CB8AC3E}">
        <p14:creationId xmlns:p14="http://schemas.microsoft.com/office/powerpoint/2010/main" val="376255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657" y="-191511"/>
            <a:ext cx="7704667" cy="1981200"/>
          </a:xfrm>
        </p:spPr>
        <p:txBody>
          <a:bodyPr/>
          <a:lstStyle/>
          <a:p>
            <a:pPr algn="ctr"/>
            <a:r>
              <a:rPr lang="en-US" b="1" dirty="0"/>
              <a:t>Strain theory</a:t>
            </a:r>
            <a:r>
              <a:rPr lang="en-GB" dirty="0"/>
              <a:t/>
            </a:r>
            <a:br>
              <a:rPr lang="en-GB" dirty="0"/>
            </a:br>
            <a:endParaRPr lang="en-US" dirty="0"/>
          </a:p>
        </p:txBody>
      </p:sp>
      <p:sp>
        <p:nvSpPr>
          <p:cNvPr id="3" name="Content Placeholder 2"/>
          <p:cNvSpPr>
            <a:spLocks noGrp="1"/>
          </p:cNvSpPr>
          <p:nvPr>
            <p:ph idx="1"/>
          </p:nvPr>
        </p:nvSpPr>
        <p:spPr>
          <a:xfrm>
            <a:off x="435428" y="2017487"/>
            <a:ext cx="11328941" cy="4383313"/>
          </a:xfrm>
          <a:solidFill>
            <a:srgbClr val="FFC000"/>
          </a:solidFill>
        </p:spPr>
        <p:txBody>
          <a:bodyPr>
            <a:normAutofit/>
          </a:bodyPr>
          <a:lstStyle/>
          <a:p>
            <a:r>
              <a:rPr lang="en-US" dirty="0"/>
              <a:t>The theory attests that stressors or strains increase a person's likelihood to engage in crime (</a:t>
            </a:r>
            <a:r>
              <a:rPr lang="en-US" dirty="0" err="1"/>
              <a:t>Thaxton</a:t>
            </a:r>
            <a:r>
              <a:rPr lang="en-US" dirty="0"/>
              <a:t> &amp; Agnew, 2018</a:t>
            </a:r>
            <a:r>
              <a:rPr lang="en-US" dirty="0" smtClean="0"/>
              <a:t>).</a:t>
            </a:r>
          </a:p>
          <a:p>
            <a:r>
              <a:rPr lang="en-US" dirty="0"/>
              <a:t>Personal strains are often associated with negative emotions</a:t>
            </a:r>
            <a:r>
              <a:rPr lang="en-US" dirty="0" smtClean="0"/>
              <a:t>.</a:t>
            </a:r>
          </a:p>
          <a:p>
            <a:r>
              <a:rPr lang="en-US" dirty="0"/>
              <a:t>Frustrations and anger take control as a person battle to achieve whatever he or she wants in life</a:t>
            </a:r>
            <a:r>
              <a:rPr lang="en-US" dirty="0" smtClean="0"/>
              <a:t>.</a:t>
            </a:r>
          </a:p>
          <a:p>
            <a:r>
              <a:rPr lang="en-US" dirty="0"/>
              <a:t>P</a:t>
            </a:r>
            <a:r>
              <a:rPr lang="en-US" dirty="0" smtClean="0"/>
              <a:t>eople </a:t>
            </a:r>
            <a:r>
              <a:rPr lang="en-US" dirty="0"/>
              <a:t>will consider crime as the best way to escape the strains</a:t>
            </a:r>
            <a:r>
              <a:rPr lang="en-US" dirty="0" smtClean="0"/>
              <a:t>.</a:t>
            </a:r>
          </a:p>
          <a:p>
            <a:r>
              <a:rPr lang="en-US" dirty="0"/>
              <a:t>According to </a:t>
            </a:r>
            <a:r>
              <a:rPr lang="en-US" dirty="0" err="1"/>
              <a:t>Thaxton</a:t>
            </a:r>
            <a:r>
              <a:rPr lang="en-US" dirty="0"/>
              <a:t> &amp; Agnew (2018), lack of equal opportunities makes people fail to accomplish their aspirations</a:t>
            </a:r>
            <a:r>
              <a:rPr lang="en-US" dirty="0" smtClean="0"/>
              <a:t>.</a:t>
            </a:r>
          </a:p>
          <a:p>
            <a:r>
              <a:rPr lang="en-US" dirty="0" smtClean="0"/>
              <a:t>High societal expectations can make people to involve in crime. </a:t>
            </a:r>
          </a:p>
        </p:txBody>
      </p:sp>
    </p:spTree>
    <p:extLst>
      <p:ext uri="{BB962C8B-B14F-4D97-AF65-F5344CB8AC3E}">
        <p14:creationId xmlns:p14="http://schemas.microsoft.com/office/powerpoint/2010/main" val="8600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177863"/>
            <a:ext cx="7704667" cy="1981200"/>
          </a:xfrm>
        </p:spPr>
        <p:txBody>
          <a:bodyPr/>
          <a:lstStyle/>
          <a:p>
            <a:pPr algn="ctr"/>
            <a:r>
              <a:rPr lang="en-US" b="1" dirty="0"/>
              <a:t>Rational Choice Theory</a:t>
            </a:r>
            <a:r>
              <a:rPr lang="en-GB" dirty="0"/>
              <a:t/>
            </a:r>
            <a:br>
              <a:rPr lang="en-GB" dirty="0"/>
            </a:br>
            <a:endParaRPr lang="en-US" dirty="0"/>
          </a:p>
        </p:txBody>
      </p:sp>
      <p:sp>
        <p:nvSpPr>
          <p:cNvPr id="3" name="Content Placeholder 2"/>
          <p:cNvSpPr>
            <a:spLocks noGrp="1"/>
          </p:cNvSpPr>
          <p:nvPr>
            <p:ph idx="1"/>
          </p:nvPr>
        </p:nvSpPr>
        <p:spPr>
          <a:xfrm>
            <a:off x="435429" y="2017487"/>
            <a:ext cx="11404270" cy="4462141"/>
          </a:xfrm>
          <a:solidFill>
            <a:srgbClr val="FFC000"/>
          </a:solidFill>
        </p:spPr>
        <p:txBody>
          <a:bodyPr>
            <a:normAutofit/>
          </a:bodyPr>
          <a:lstStyle/>
          <a:p>
            <a:r>
              <a:rPr lang="en-US" dirty="0"/>
              <a:t>Rational Choice Theory bases its argument on classical criminology's fundamental tenets</a:t>
            </a:r>
            <a:r>
              <a:rPr lang="en-US" dirty="0" smtClean="0"/>
              <a:t>.</a:t>
            </a:r>
          </a:p>
          <a:p>
            <a:r>
              <a:rPr lang="en-US" dirty="0"/>
              <a:t>The theory states that people deliberately choose a given behavior (Clarke &amp; </a:t>
            </a:r>
            <a:r>
              <a:rPr lang="en-US" dirty="0" err="1"/>
              <a:t>Felson</a:t>
            </a:r>
            <a:r>
              <a:rPr lang="en-US" dirty="0"/>
              <a:t>, 2017</a:t>
            </a:r>
            <a:r>
              <a:rPr lang="en-US" dirty="0" smtClean="0"/>
              <a:t>).</a:t>
            </a:r>
          </a:p>
          <a:p>
            <a:r>
              <a:rPr lang="en-US" dirty="0"/>
              <a:t>The behavior choice is always motivated by pleasurable acts and the idea to avoid pain in life</a:t>
            </a:r>
            <a:r>
              <a:rPr lang="en-US" dirty="0" smtClean="0"/>
              <a:t>.</a:t>
            </a:r>
          </a:p>
          <a:p>
            <a:r>
              <a:rPr lang="en-US" dirty="0" smtClean="0"/>
              <a:t>People engage in crime when it is rewarding in nature. </a:t>
            </a:r>
          </a:p>
          <a:p>
            <a:r>
              <a:rPr lang="en-US" dirty="0"/>
              <a:t>T</a:t>
            </a:r>
            <a:r>
              <a:rPr lang="en-US" dirty="0" smtClean="0"/>
              <a:t>he </a:t>
            </a:r>
            <a:r>
              <a:rPr lang="en-US" dirty="0"/>
              <a:t>theory strongly holds that individuals are rational beings who can modify or control their behavior</a:t>
            </a:r>
            <a:r>
              <a:rPr lang="en-US" dirty="0" smtClean="0"/>
              <a:t>.</a:t>
            </a:r>
          </a:p>
          <a:p>
            <a:r>
              <a:rPr lang="en-US" dirty="0"/>
              <a:t>The theory thus underscores the fact that individuals should be held accountable and responsible for any criminal act</a:t>
            </a:r>
            <a:r>
              <a:rPr lang="en-US" dirty="0" smtClean="0"/>
              <a:t>.</a:t>
            </a:r>
            <a:endParaRPr lang="en-GB" dirty="0"/>
          </a:p>
        </p:txBody>
      </p:sp>
    </p:spTree>
    <p:extLst>
      <p:ext uri="{BB962C8B-B14F-4D97-AF65-F5344CB8AC3E}">
        <p14:creationId xmlns:p14="http://schemas.microsoft.com/office/powerpoint/2010/main" val="40616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714" y="-218806"/>
            <a:ext cx="7660501" cy="1981200"/>
          </a:xfrm>
        </p:spPr>
        <p:txBody>
          <a:bodyPr/>
          <a:lstStyle/>
          <a:p>
            <a:pPr algn="ctr"/>
            <a:r>
              <a:rPr lang="en-US" b="1" dirty="0"/>
              <a:t>Social Control Theory</a:t>
            </a:r>
            <a:r>
              <a:rPr lang="en-GB" dirty="0"/>
              <a:t/>
            </a:r>
            <a:br>
              <a:rPr lang="en-GB" dirty="0"/>
            </a:br>
            <a:endParaRPr lang="en-US" dirty="0"/>
          </a:p>
        </p:txBody>
      </p:sp>
      <p:sp>
        <p:nvSpPr>
          <p:cNvPr id="3" name="Content Placeholder 2"/>
          <p:cNvSpPr>
            <a:spLocks noGrp="1"/>
          </p:cNvSpPr>
          <p:nvPr>
            <p:ph idx="1"/>
          </p:nvPr>
        </p:nvSpPr>
        <p:spPr>
          <a:xfrm>
            <a:off x="435428" y="2017487"/>
            <a:ext cx="11309267" cy="4462141"/>
          </a:xfrm>
          <a:solidFill>
            <a:srgbClr val="FFC000"/>
          </a:solidFill>
        </p:spPr>
        <p:txBody>
          <a:bodyPr>
            <a:normAutofit/>
          </a:bodyPr>
          <a:lstStyle/>
          <a:p>
            <a:pPr lvl="1">
              <a:buFont typeface="Wingdings" pitchFamily="2" charset="2"/>
              <a:buChar char="§"/>
            </a:pPr>
            <a:r>
              <a:rPr lang="en-US" dirty="0" smtClean="0"/>
              <a:t>This theory emphasizes the role of socialization in the development of behavior. </a:t>
            </a:r>
          </a:p>
          <a:p>
            <a:pPr lvl="1">
              <a:buFont typeface="Wingdings" pitchFamily="2" charset="2"/>
              <a:buChar char="§"/>
            </a:pPr>
            <a:r>
              <a:rPr lang="en-US" dirty="0" smtClean="0"/>
              <a:t>Socialization enables individuals to reject antisocial behaviors. </a:t>
            </a:r>
          </a:p>
          <a:p>
            <a:pPr lvl="1">
              <a:buFont typeface="Wingdings" pitchFamily="2" charset="2"/>
              <a:buChar char="§"/>
            </a:pPr>
            <a:r>
              <a:rPr lang="en-US" dirty="0" smtClean="0"/>
              <a:t>The values, relationships, beliefs, and norms encourages people to abide to societal laws. </a:t>
            </a:r>
          </a:p>
          <a:p>
            <a:pPr lvl="1">
              <a:buFont typeface="Wingdings" pitchFamily="2" charset="2"/>
              <a:buChar char="§"/>
            </a:pPr>
            <a:r>
              <a:rPr lang="en-US" dirty="0"/>
              <a:t>F</a:t>
            </a:r>
            <a:r>
              <a:rPr lang="en-US" dirty="0" smtClean="0"/>
              <a:t>ailing </a:t>
            </a:r>
            <a:r>
              <a:rPr lang="en-US" dirty="0"/>
              <a:t>to establish strong bonds among the family, school and other social aspects with the younger individuals breeds criminal acts in societies</a:t>
            </a:r>
            <a:r>
              <a:rPr lang="en-US" dirty="0" smtClean="0"/>
              <a:t>.</a:t>
            </a:r>
          </a:p>
          <a:p>
            <a:pPr lvl="1">
              <a:buFont typeface="Wingdings" pitchFamily="2" charset="2"/>
              <a:buChar char="§"/>
            </a:pPr>
            <a:r>
              <a:rPr lang="en-US" dirty="0"/>
              <a:t>The family and social bonds act as the constraints on criminal </a:t>
            </a:r>
            <a:r>
              <a:rPr lang="en-US" dirty="0" smtClean="0"/>
              <a:t>acts (</a:t>
            </a:r>
            <a:r>
              <a:rPr lang="en-US" dirty="0"/>
              <a:t>Han et al., 2016)</a:t>
            </a:r>
            <a:r>
              <a:rPr lang="en-US" dirty="0" smtClean="0"/>
              <a:t>.</a:t>
            </a:r>
          </a:p>
          <a:p>
            <a:pPr lvl="1">
              <a:buFont typeface="Wingdings" pitchFamily="2" charset="2"/>
              <a:buChar char="§"/>
            </a:pPr>
            <a:r>
              <a:rPr lang="en-US" dirty="0"/>
              <a:t>S</a:t>
            </a:r>
            <a:r>
              <a:rPr lang="en-US" dirty="0" smtClean="0"/>
              <a:t>ocial contracts or agreements among the people in society can determine the extent of deviant behaviors.   </a:t>
            </a:r>
          </a:p>
          <a:p>
            <a:pPr lvl="1">
              <a:buFont typeface="Wingdings" pitchFamily="2" charset="2"/>
              <a:buChar char="§"/>
            </a:pPr>
            <a:endParaRPr lang="en-US" dirty="0" smtClean="0"/>
          </a:p>
        </p:txBody>
      </p:sp>
    </p:spTree>
    <p:extLst>
      <p:ext uri="{BB962C8B-B14F-4D97-AF65-F5344CB8AC3E}">
        <p14:creationId xmlns:p14="http://schemas.microsoft.com/office/powerpoint/2010/main" val="105648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Conclusion</a:t>
            </a:r>
            <a:endParaRPr lang="en-US" dirty="0"/>
          </a:p>
        </p:txBody>
      </p:sp>
      <p:sp>
        <p:nvSpPr>
          <p:cNvPr id="3" name="Content Placeholder 2"/>
          <p:cNvSpPr>
            <a:spLocks noGrp="1"/>
          </p:cNvSpPr>
          <p:nvPr>
            <p:ph idx="1"/>
          </p:nvPr>
        </p:nvSpPr>
        <p:spPr>
          <a:xfrm>
            <a:off x="435429" y="2017487"/>
            <a:ext cx="11321142" cy="4462141"/>
          </a:xfrm>
          <a:solidFill>
            <a:srgbClr val="FFC000"/>
          </a:solidFill>
        </p:spPr>
        <p:txBody>
          <a:bodyPr>
            <a:normAutofit/>
          </a:bodyPr>
          <a:lstStyle/>
          <a:p>
            <a:pPr lvl="1">
              <a:buFont typeface="Wingdings" pitchFamily="2" charset="2"/>
              <a:buChar char="§"/>
            </a:pPr>
            <a:r>
              <a:rPr lang="en-US" dirty="0"/>
              <a:t>P</a:t>
            </a:r>
            <a:r>
              <a:rPr lang="en-US" dirty="0" smtClean="0"/>
              <a:t>eople's </a:t>
            </a:r>
            <a:r>
              <a:rPr lang="en-US" dirty="0"/>
              <a:t>indulgence in criminal acts is not by </a:t>
            </a:r>
            <a:r>
              <a:rPr lang="en-US" dirty="0" smtClean="0"/>
              <a:t>chance.</a:t>
            </a:r>
          </a:p>
          <a:p>
            <a:pPr lvl="1">
              <a:buFont typeface="Wingdings" pitchFamily="2" charset="2"/>
              <a:buChar char="§"/>
            </a:pPr>
            <a:r>
              <a:rPr lang="en-US" dirty="0"/>
              <a:t>Life aspirations, peer influence, desire to escape life stressors coupled with social factors often subject people to criminal activities. </a:t>
            </a:r>
            <a:endParaRPr lang="en-US" dirty="0" smtClean="0"/>
          </a:p>
          <a:p>
            <a:pPr lvl="1">
              <a:buFont typeface="Wingdings" pitchFamily="2" charset="2"/>
              <a:buChar char="§"/>
            </a:pPr>
            <a:r>
              <a:rPr lang="en-US" dirty="0" smtClean="0"/>
              <a:t>These theories are important because they shapes measures taken to control criminal activities. </a:t>
            </a:r>
          </a:p>
          <a:p>
            <a:pPr lvl="1">
              <a:buFont typeface="Wingdings" pitchFamily="2" charset="2"/>
              <a:buChar char="§"/>
            </a:pPr>
            <a:r>
              <a:rPr lang="en-US" dirty="0" smtClean="0"/>
              <a:t>These theories also helps to understand the influences of human behavior. </a:t>
            </a:r>
          </a:p>
          <a:p>
            <a:pPr lvl="1">
              <a:buFont typeface="Wingdings" pitchFamily="2" charset="2"/>
              <a:buChar char="§"/>
            </a:pPr>
            <a:r>
              <a:rPr lang="en-US" dirty="0" smtClean="0"/>
              <a:t>These theories are also applicable in criminal justice system since they can be used to interpret crime. </a:t>
            </a:r>
          </a:p>
          <a:p>
            <a:pPr lvl="1">
              <a:buFont typeface="Wingdings" pitchFamily="2" charset="2"/>
              <a:buChar char="§"/>
            </a:pPr>
            <a:r>
              <a:rPr lang="en-US" dirty="0" smtClean="0"/>
              <a:t>It is crucial to understand the weaknesses of these theories in order to determine their relevance and accuracy. </a:t>
            </a:r>
          </a:p>
        </p:txBody>
      </p:sp>
    </p:spTree>
    <p:extLst>
      <p:ext uri="{BB962C8B-B14F-4D97-AF65-F5344CB8AC3E}">
        <p14:creationId xmlns:p14="http://schemas.microsoft.com/office/powerpoint/2010/main" val="82986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References</a:t>
            </a:r>
            <a:r>
              <a:rPr lang="en-GB" dirty="0"/>
              <a:t/>
            </a:r>
            <a:br>
              <a:rPr lang="en-GB" dirty="0"/>
            </a:br>
            <a:endParaRPr lang="en-US" dirty="0"/>
          </a:p>
        </p:txBody>
      </p:sp>
      <p:sp>
        <p:nvSpPr>
          <p:cNvPr id="3" name="Content Placeholder 2"/>
          <p:cNvSpPr>
            <a:spLocks noGrp="1"/>
          </p:cNvSpPr>
          <p:nvPr>
            <p:ph idx="1"/>
          </p:nvPr>
        </p:nvSpPr>
        <p:spPr>
          <a:xfrm>
            <a:off x="435428" y="2017487"/>
            <a:ext cx="11309267" cy="4462141"/>
          </a:xfrm>
          <a:solidFill>
            <a:srgbClr val="FFC000"/>
          </a:solidFill>
        </p:spPr>
        <p:txBody>
          <a:bodyPr>
            <a:normAutofit/>
          </a:bodyPr>
          <a:lstStyle/>
          <a:p>
            <a:r>
              <a:rPr lang="en-US" sz="1600" dirty="0"/>
              <a:t>Clarke, R. V., &amp; </a:t>
            </a:r>
            <a:r>
              <a:rPr lang="en-US" sz="1600" dirty="0" err="1"/>
              <a:t>Felson</a:t>
            </a:r>
            <a:r>
              <a:rPr lang="en-US" sz="1600" dirty="0"/>
              <a:t>, M. (2017). Introduction: Criminology, routine activity, and rational choice. In </a:t>
            </a:r>
            <a:r>
              <a:rPr lang="en-US" sz="1600" i="1" dirty="0"/>
              <a:t>Routine activity and rational choice</a:t>
            </a:r>
            <a:r>
              <a:rPr lang="en-US" sz="1600" dirty="0"/>
              <a:t> (pp. 1-14). </a:t>
            </a:r>
            <a:r>
              <a:rPr lang="en-US" sz="1600" dirty="0" err="1"/>
              <a:t>Routledge</a:t>
            </a:r>
            <a:r>
              <a:rPr lang="en-US" sz="1600" dirty="0"/>
              <a:t>.</a:t>
            </a:r>
            <a:endParaRPr lang="en-GB" sz="1600" dirty="0"/>
          </a:p>
          <a:p>
            <a:r>
              <a:rPr lang="en-US" sz="1600" dirty="0"/>
              <a:t>Fox, B. (2017). It's nature and nurture: Integrating biology and genetics into the social learning theory of criminal behavior. </a:t>
            </a:r>
            <a:r>
              <a:rPr lang="en-US" sz="1600" i="1" dirty="0"/>
              <a:t>Journal of Criminal Justice</a:t>
            </a:r>
            <a:r>
              <a:rPr lang="en-US" sz="1600" dirty="0"/>
              <a:t>, </a:t>
            </a:r>
            <a:r>
              <a:rPr lang="en-US" sz="1600" i="1" dirty="0"/>
              <a:t>49</a:t>
            </a:r>
            <a:r>
              <a:rPr lang="en-US" sz="1600" dirty="0"/>
              <a:t>, 22-31.</a:t>
            </a:r>
            <a:endParaRPr lang="en-GB" sz="1600" dirty="0"/>
          </a:p>
          <a:p>
            <a:r>
              <a:rPr lang="en-US" sz="1600" dirty="0" err="1"/>
              <a:t>Gruevska-Drakulevski</a:t>
            </a:r>
            <a:r>
              <a:rPr lang="en-US" sz="1600" dirty="0"/>
              <a:t>, A. (2017). Labeling Theory-One of the Major Criminology Theories: Underlying Principles and Ideas, Main Assumed Mechanisms and Hypothesis, Critical Points. </a:t>
            </a:r>
            <a:r>
              <a:rPr lang="en-US" sz="1600" i="1" dirty="0" err="1"/>
              <a:t>Iustinianus</a:t>
            </a:r>
            <a:r>
              <a:rPr lang="en-US" sz="1600" i="1" dirty="0"/>
              <a:t> Primus L. Rev.</a:t>
            </a:r>
            <a:r>
              <a:rPr lang="en-US" sz="1600" dirty="0"/>
              <a:t>, </a:t>
            </a:r>
            <a:r>
              <a:rPr lang="en-US" sz="1600" i="1" dirty="0"/>
              <a:t>8</a:t>
            </a:r>
            <a:r>
              <a:rPr lang="en-US" sz="1600" dirty="0"/>
              <a:t>, 1.</a:t>
            </a:r>
            <a:endParaRPr lang="en-GB" sz="1600" dirty="0"/>
          </a:p>
          <a:p>
            <a:r>
              <a:rPr lang="en-US" sz="1600" dirty="0"/>
              <a:t>Hagan, F. E., &amp; Daigle, L. E. (2018). </a:t>
            </a:r>
            <a:r>
              <a:rPr lang="en-US" sz="1600" i="1" dirty="0"/>
              <a:t>Introduction to criminology: Theories, methods, and criminal behavior</a:t>
            </a:r>
            <a:r>
              <a:rPr lang="en-US" sz="1600" dirty="0"/>
              <a:t>. Sage Publications.</a:t>
            </a:r>
            <a:endParaRPr lang="en-GB" sz="1600" dirty="0"/>
          </a:p>
          <a:p>
            <a:r>
              <a:rPr lang="en-US" sz="1600" dirty="0"/>
              <a:t>Han, Y., Kim, H., &amp; Lee, D. (2016). Application of social control theory to examine parent, teacher, and close friend attachment and substance use initiation among Korean Youth. </a:t>
            </a:r>
            <a:r>
              <a:rPr lang="en-US" sz="1600" i="1" dirty="0"/>
              <a:t>School Psychology International</a:t>
            </a:r>
            <a:r>
              <a:rPr lang="en-US" sz="1600" dirty="0"/>
              <a:t>, </a:t>
            </a:r>
            <a:r>
              <a:rPr lang="en-US" sz="1600" i="1" dirty="0"/>
              <a:t>37</a:t>
            </a:r>
            <a:r>
              <a:rPr lang="en-US" sz="1600" dirty="0"/>
              <a:t>(4), 340-358.</a:t>
            </a:r>
            <a:endParaRPr lang="en-GB" sz="1600" dirty="0"/>
          </a:p>
          <a:p>
            <a:r>
              <a:rPr lang="en-US" sz="1600" dirty="0"/>
              <a:t>Nicholson, J., &amp; Higgins, G. E. (2017). The social structure of social learning theory: Preventing crime and violence. In </a:t>
            </a:r>
            <a:r>
              <a:rPr lang="en-US" sz="1600" i="1" dirty="0"/>
              <a:t>Preventing crime and violence</a:t>
            </a:r>
            <a:r>
              <a:rPr lang="en-US" sz="1600" dirty="0"/>
              <a:t> (pp. 11-20). Springer, Cham.</a:t>
            </a:r>
            <a:endParaRPr lang="en-GB" sz="1600" dirty="0"/>
          </a:p>
          <a:p>
            <a:r>
              <a:rPr lang="en-US" sz="1600" dirty="0" err="1"/>
              <a:t>Thaxton</a:t>
            </a:r>
            <a:r>
              <a:rPr lang="en-US" sz="1600" dirty="0"/>
              <a:t>, S., &amp; Agnew, R. (2018). When criminal coping is likely: An examination of conditioning effects in general strain theory. </a:t>
            </a:r>
            <a:r>
              <a:rPr lang="en-US" sz="1600" i="1" dirty="0"/>
              <a:t>Journal of quantitative criminology</a:t>
            </a:r>
            <a:r>
              <a:rPr lang="en-US" sz="1600" dirty="0"/>
              <a:t>, </a:t>
            </a:r>
            <a:r>
              <a:rPr lang="en-US" sz="1600" i="1" dirty="0"/>
              <a:t>34</a:t>
            </a:r>
            <a:r>
              <a:rPr lang="en-US" sz="1600" dirty="0"/>
              <a:t>(4), 887-920</a:t>
            </a:r>
            <a:r>
              <a:rPr lang="en-US" sz="1600" dirty="0" smtClean="0"/>
              <a:t>.</a:t>
            </a:r>
            <a:endParaRPr lang="en-GB" sz="1600" dirty="0"/>
          </a:p>
        </p:txBody>
      </p:sp>
    </p:spTree>
    <p:extLst>
      <p:ext uri="{BB962C8B-B14F-4D97-AF65-F5344CB8AC3E}">
        <p14:creationId xmlns:p14="http://schemas.microsoft.com/office/powerpoint/2010/main" val="319831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smtClean="0"/>
              <a:t> </a:t>
            </a:r>
            <a:endParaRPr lang="en-US" dirty="0"/>
          </a:p>
        </p:txBody>
      </p:sp>
      <p:sp>
        <p:nvSpPr>
          <p:cNvPr id="3" name="Content Placeholder 2"/>
          <p:cNvSpPr>
            <a:spLocks noGrp="1"/>
          </p:cNvSpPr>
          <p:nvPr>
            <p:ph idx="1"/>
          </p:nvPr>
        </p:nvSpPr>
        <p:spPr>
          <a:xfrm>
            <a:off x="435429" y="2017487"/>
            <a:ext cx="10505840" cy="4462141"/>
          </a:xfrm>
          <a:solidFill>
            <a:srgbClr val="FFC000"/>
          </a:solidFill>
        </p:spPr>
        <p:txBody>
          <a:bodyPr>
            <a:normAutofit/>
          </a:bodyPr>
          <a:lstStyle/>
          <a:p>
            <a:pPr marL="324000" lvl="1" indent="0">
              <a:buNone/>
            </a:pPr>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966" y="1986455"/>
            <a:ext cx="10531365" cy="4556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81275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619</TotalTime>
  <Words>2266</Words>
  <Application>Microsoft Office PowerPoint</Application>
  <PresentationFormat>Custom</PresentationFormat>
  <Paragraphs>81</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Dividend</vt:lpstr>
      <vt:lpstr>Criminal Theories </vt:lpstr>
      <vt:lpstr>Introduction</vt:lpstr>
      <vt:lpstr>Social Learning Theory </vt:lpstr>
      <vt:lpstr>Labeling theory </vt:lpstr>
      <vt:lpstr>Strain theory </vt:lpstr>
      <vt:lpstr>Rational Choice Theory </vt:lpstr>
      <vt:lpstr>Social Control Theory </vt:lpstr>
      <vt:lpstr>Conclusion</vt:lpstr>
      <vt:lpstr>References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Marketing</dc:title>
  <dc:creator>Ryan Langan</dc:creator>
  <cp:lastModifiedBy>Terry</cp:lastModifiedBy>
  <cp:revision>174</cp:revision>
  <dcterms:created xsi:type="dcterms:W3CDTF">2020-05-14T23:31:58Z</dcterms:created>
  <dcterms:modified xsi:type="dcterms:W3CDTF">2020-11-24T20:39:34Z</dcterms:modified>
</cp:coreProperties>
</file>